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4" r:id="rId2"/>
    <p:sldId id="310" r:id="rId3"/>
    <p:sldId id="313" r:id="rId4"/>
    <p:sldId id="311" r:id="rId5"/>
    <p:sldId id="312" r:id="rId6"/>
    <p:sldId id="314" r:id="rId7"/>
    <p:sldId id="315" r:id="rId8"/>
    <p:sldId id="327" r:id="rId9"/>
    <p:sldId id="326" r:id="rId10"/>
    <p:sldId id="325" r:id="rId11"/>
    <p:sldId id="320" r:id="rId12"/>
    <p:sldId id="319" r:id="rId13"/>
    <p:sldId id="324" r:id="rId14"/>
    <p:sldId id="328" r:id="rId15"/>
    <p:sldId id="321" r:id="rId16"/>
    <p:sldId id="322" r:id="rId17"/>
    <p:sldId id="323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2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824" autoAdjust="0"/>
    <p:restoredTop sz="78580" autoAdjust="0"/>
  </p:normalViewPr>
  <p:slideViewPr>
    <p:cSldViewPr>
      <p:cViewPr varScale="1">
        <p:scale>
          <a:sx n="66" d="100"/>
          <a:sy n="66" d="100"/>
        </p:scale>
        <p:origin x="66" y="108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0B99C-BC77-4D89-8AD7-0D7EFA22F6E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03A67F-118F-4242-B181-C195FF1DCF2F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publiczny</a:t>
          </a:r>
        </a:p>
      </dgm:t>
    </dgm:pt>
    <dgm:pt modelId="{C893B274-17F0-4423-A83B-0EAD0594DD6D}" type="parTrans" cxnId="{7279CAAE-1A03-43D2-AC27-B21456ABFBA8}">
      <dgm:prSet/>
      <dgm:spPr/>
      <dgm:t>
        <a:bodyPr/>
        <a:lstStyle/>
        <a:p>
          <a:endParaRPr lang="pl-PL"/>
        </a:p>
      </dgm:t>
    </dgm:pt>
    <dgm:pt modelId="{3D64DCE5-8DBE-46C1-B93E-927940B9804F}" type="sibTrans" cxnId="{7279CAAE-1A03-43D2-AC27-B21456ABFBA8}">
      <dgm:prSet/>
      <dgm:spPr/>
      <dgm:t>
        <a:bodyPr/>
        <a:lstStyle/>
        <a:p>
          <a:endParaRPr lang="pl-PL"/>
        </a:p>
      </dgm:t>
    </dgm:pt>
    <dgm:pt modelId="{E81EBDBB-B61F-4432-B4E4-7F241B970E2A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prywatny</a:t>
          </a:r>
        </a:p>
      </dgm:t>
    </dgm:pt>
    <dgm:pt modelId="{F0D8119E-665B-4EA9-8930-89FAB09F7E8C}" type="parTrans" cxnId="{B3EFD2B4-3C1D-40E7-9A24-B3FB64EB823F}">
      <dgm:prSet/>
      <dgm:spPr/>
      <dgm:t>
        <a:bodyPr/>
        <a:lstStyle/>
        <a:p>
          <a:endParaRPr lang="pl-PL"/>
        </a:p>
      </dgm:t>
    </dgm:pt>
    <dgm:pt modelId="{7CD82D28-AC19-40FB-B368-AA469B09BA56}" type="sibTrans" cxnId="{B3EFD2B4-3C1D-40E7-9A24-B3FB64EB823F}">
      <dgm:prSet/>
      <dgm:spPr/>
      <dgm:t>
        <a:bodyPr/>
        <a:lstStyle/>
        <a:p>
          <a:endParaRPr lang="pl-PL"/>
        </a:p>
      </dgm:t>
    </dgm:pt>
    <dgm:pt modelId="{D4F6A104-D4D4-41D6-A7C7-BE165D70A2DD}" type="pres">
      <dgm:prSet presAssocID="{BD40B99C-BC77-4D89-8AD7-0D7EFA22F6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5093257-6250-48BD-A53B-B17394280630}" type="pres">
      <dgm:prSet presAssocID="{5003A67F-118F-4242-B181-C195FF1DCF2F}" presName="arrow" presStyleLbl="node1" presStyleIdx="0" presStyleCnt="2" custScaleY="10017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353CF86-3999-403D-AA4E-93E75EC3A9E2}" type="pres">
      <dgm:prSet presAssocID="{E81EBDBB-B61F-4432-B4E4-7F241B970E2A}" presName="arrow" presStyleLbl="node1" presStyleIdx="1" presStyleCnt="2" custScaleY="10029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E2B5B97-B471-4D90-A88F-C25CC43AAEC3}" type="presOf" srcId="{5003A67F-118F-4242-B181-C195FF1DCF2F}" destId="{C5093257-6250-48BD-A53B-B17394280630}" srcOrd="0" destOrd="0" presId="urn:microsoft.com/office/officeart/2005/8/layout/arrow5"/>
    <dgm:cxn modelId="{7279CAAE-1A03-43D2-AC27-B21456ABFBA8}" srcId="{BD40B99C-BC77-4D89-8AD7-0D7EFA22F6ED}" destId="{5003A67F-118F-4242-B181-C195FF1DCF2F}" srcOrd="0" destOrd="0" parTransId="{C893B274-17F0-4423-A83B-0EAD0594DD6D}" sibTransId="{3D64DCE5-8DBE-46C1-B93E-927940B9804F}"/>
    <dgm:cxn modelId="{B3EFD2B4-3C1D-40E7-9A24-B3FB64EB823F}" srcId="{BD40B99C-BC77-4D89-8AD7-0D7EFA22F6ED}" destId="{E81EBDBB-B61F-4432-B4E4-7F241B970E2A}" srcOrd="1" destOrd="0" parTransId="{F0D8119E-665B-4EA9-8930-89FAB09F7E8C}" sibTransId="{7CD82D28-AC19-40FB-B368-AA469B09BA56}"/>
    <dgm:cxn modelId="{1F8390DD-594E-4E5A-9B1B-C8DD1E208DBB}" type="presOf" srcId="{BD40B99C-BC77-4D89-8AD7-0D7EFA22F6ED}" destId="{D4F6A104-D4D4-41D6-A7C7-BE165D70A2DD}" srcOrd="0" destOrd="0" presId="urn:microsoft.com/office/officeart/2005/8/layout/arrow5"/>
    <dgm:cxn modelId="{A435794E-54F4-43B9-95F2-BABC9A7E5D58}" type="presOf" srcId="{E81EBDBB-B61F-4432-B4E4-7F241B970E2A}" destId="{D353CF86-3999-403D-AA4E-93E75EC3A9E2}" srcOrd="0" destOrd="0" presId="urn:microsoft.com/office/officeart/2005/8/layout/arrow5"/>
    <dgm:cxn modelId="{1C906C1A-A4D4-4395-AF6F-D9EB6D5FD87D}" type="presParOf" srcId="{D4F6A104-D4D4-41D6-A7C7-BE165D70A2DD}" destId="{C5093257-6250-48BD-A53B-B17394280630}" srcOrd="0" destOrd="0" presId="urn:microsoft.com/office/officeart/2005/8/layout/arrow5"/>
    <dgm:cxn modelId="{2E2BFB80-5A4E-47CD-9525-091FA4CFAB23}" type="presParOf" srcId="{D4F6A104-D4D4-41D6-A7C7-BE165D70A2DD}" destId="{D353CF86-3999-403D-AA4E-93E75EC3A9E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590982-5E1F-4C78-9303-02F9056C671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6F6147C-460E-4510-B8C6-4A6DB76815B3}">
      <dgm:prSet phldrT="[Tekst]"/>
      <dgm:spPr/>
      <dgm:t>
        <a:bodyPr/>
        <a:lstStyle/>
        <a:p>
          <a:r>
            <a:rPr lang="pl-PL" dirty="0"/>
            <a:t>Interes publiczny</a:t>
          </a:r>
        </a:p>
      </dgm:t>
    </dgm:pt>
    <dgm:pt modelId="{6A3DD689-80CC-41B2-B230-82D1D7F6F565}" type="parTrans" cxnId="{C4F35FCC-C141-4F08-9BC3-3F5859C3B89D}">
      <dgm:prSet/>
      <dgm:spPr/>
      <dgm:t>
        <a:bodyPr/>
        <a:lstStyle/>
        <a:p>
          <a:endParaRPr lang="pl-PL"/>
        </a:p>
      </dgm:t>
    </dgm:pt>
    <dgm:pt modelId="{38ABF9D9-EFDA-4305-830C-CD0B3F1A6B2D}" type="sibTrans" cxnId="{C4F35FCC-C141-4F08-9BC3-3F5859C3B89D}">
      <dgm:prSet/>
      <dgm:spPr/>
      <dgm:t>
        <a:bodyPr/>
        <a:lstStyle/>
        <a:p>
          <a:endParaRPr lang="pl-PL"/>
        </a:p>
      </dgm:t>
    </dgm:pt>
    <dgm:pt modelId="{4B15730A-A82D-4708-BC46-11F465F2D25F}">
      <dgm:prSet phldrT="[Tekst]"/>
      <dgm:spPr/>
      <dgm:t>
        <a:bodyPr/>
        <a:lstStyle/>
        <a:p>
          <a:r>
            <a:rPr lang="pl-PL" dirty="0"/>
            <a:t>Interes prywatny</a:t>
          </a:r>
        </a:p>
      </dgm:t>
    </dgm:pt>
    <dgm:pt modelId="{928F06EC-AA20-4675-8EF2-291ABE941B02}" type="parTrans" cxnId="{706F4761-1A30-416A-BFC9-90B8D65AE8D1}">
      <dgm:prSet/>
      <dgm:spPr/>
      <dgm:t>
        <a:bodyPr/>
        <a:lstStyle/>
        <a:p>
          <a:endParaRPr lang="pl-PL"/>
        </a:p>
      </dgm:t>
    </dgm:pt>
    <dgm:pt modelId="{2A5648AC-15B7-4BEC-90E9-D6A2D381FBB8}" type="sibTrans" cxnId="{706F4761-1A30-416A-BFC9-90B8D65AE8D1}">
      <dgm:prSet/>
      <dgm:spPr/>
      <dgm:t>
        <a:bodyPr/>
        <a:lstStyle/>
        <a:p>
          <a:endParaRPr lang="pl-PL"/>
        </a:p>
      </dgm:t>
    </dgm:pt>
    <dgm:pt modelId="{AC403F13-9F47-46AC-AED9-D9A7F44B3C0D}" type="pres">
      <dgm:prSet presAssocID="{E7590982-5E1F-4C78-9303-02F9056C671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BA4E66F-715A-4CB7-8E29-6EF5C9CC2BCA}" type="pres">
      <dgm:prSet presAssocID="{E7590982-5E1F-4C78-9303-02F9056C671C}" presName="ribbon" presStyleLbl="node1" presStyleIdx="0" presStyleCnt="1"/>
      <dgm:spPr>
        <a:solidFill>
          <a:srgbClr val="0070C0"/>
        </a:solidFill>
      </dgm:spPr>
    </dgm:pt>
    <dgm:pt modelId="{5730C04C-F01E-4F5F-8628-723A8ABE1721}" type="pres">
      <dgm:prSet presAssocID="{E7590982-5E1F-4C78-9303-02F9056C671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017FFF-A3A8-4D04-B340-F9F312BC8BB8}" type="pres">
      <dgm:prSet presAssocID="{E7590982-5E1F-4C78-9303-02F9056C671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06F4761-1A30-416A-BFC9-90B8D65AE8D1}" srcId="{E7590982-5E1F-4C78-9303-02F9056C671C}" destId="{4B15730A-A82D-4708-BC46-11F465F2D25F}" srcOrd="1" destOrd="0" parTransId="{928F06EC-AA20-4675-8EF2-291ABE941B02}" sibTransId="{2A5648AC-15B7-4BEC-90E9-D6A2D381FBB8}"/>
    <dgm:cxn modelId="{D7C84E8B-4DB2-4121-9439-AEFFF7324670}" type="presOf" srcId="{D6F6147C-460E-4510-B8C6-4A6DB76815B3}" destId="{5730C04C-F01E-4F5F-8628-723A8ABE1721}" srcOrd="0" destOrd="0" presId="urn:microsoft.com/office/officeart/2005/8/layout/arrow6"/>
    <dgm:cxn modelId="{F2C0DAA3-93E2-403B-85EE-DD5668E3A950}" type="presOf" srcId="{E7590982-5E1F-4C78-9303-02F9056C671C}" destId="{AC403F13-9F47-46AC-AED9-D9A7F44B3C0D}" srcOrd="0" destOrd="0" presId="urn:microsoft.com/office/officeart/2005/8/layout/arrow6"/>
    <dgm:cxn modelId="{7F6F2052-9585-4372-A23F-8484E4480664}" type="presOf" srcId="{4B15730A-A82D-4708-BC46-11F465F2D25F}" destId="{8F017FFF-A3A8-4D04-B340-F9F312BC8BB8}" srcOrd="0" destOrd="0" presId="urn:microsoft.com/office/officeart/2005/8/layout/arrow6"/>
    <dgm:cxn modelId="{C4F35FCC-C141-4F08-9BC3-3F5859C3B89D}" srcId="{E7590982-5E1F-4C78-9303-02F9056C671C}" destId="{D6F6147C-460E-4510-B8C6-4A6DB76815B3}" srcOrd="0" destOrd="0" parTransId="{6A3DD689-80CC-41B2-B230-82D1D7F6F565}" sibTransId="{38ABF9D9-EFDA-4305-830C-CD0B3F1A6B2D}"/>
    <dgm:cxn modelId="{A2986692-CC0E-49C6-A534-2CC9FBB2550F}" type="presParOf" srcId="{AC403F13-9F47-46AC-AED9-D9A7F44B3C0D}" destId="{EBA4E66F-715A-4CB7-8E29-6EF5C9CC2BCA}" srcOrd="0" destOrd="0" presId="urn:microsoft.com/office/officeart/2005/8/layout/arrow6"/>
    <dgm:cxn modelId="{B143873E-74FC-4C26-85A7-19D199CC1FD6}" type="presParOf" srcId="{AC403F13-9F47-46AC-AED9-D9A7F44B3C0D}" destId="{5730C04C-F01E-4F5F-8628-723A8ABE1721}" srcOrd="1" destOrd="0" presId="urn:microsoft.com/office/officeart/2005/8/layout/arrow6"/>
    <dgm:cxn modelId="{48217591-D766-44D1-BD05-FF3A974BBC95}" type="presParOf" srcId="{AC403F13-9F47-46AC-AED9-D9A7F44B3C0D}" destId="{8F017FFF-A3A8-4D04-B340-F9F312BC8BB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93257-6250-48BD-A53B-B17394280630}">
      <dsp:nvSpPr>
        <dsp:cNvPr id="0" name=""/>
        <dsp:cNvSpPr/>
      </dsp:nvSpPr>
      <dsp:spPr>
        <a:xfrm rot="16200000">
          <a:off x="1680" y="2684"/>
          <a:ext cx="2438708" cy="2442903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 rot="5400000">
        <a:off x="-417" y="614458"/>
        <a:ext cx="2016129" cy="1219354"/>
      </dsp:txXfrm>
    </dsp:sp>
    <dsp:sp modelId="{D353CF86-3999-403D-AA4E-93E75EC3A9E2}">
      <dsp:nvSpPr>
        <dsp:cNvPr id="0" name=""/>
        <dsp:cNvSpPr/>
      </dsp:nvSpPr>
      <dsp:spPr>
        <a:xfrm rot="5400000">
          <a:off x="3680291" y="1172"/>
          <a:ext cx="2438708" cy="2445927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 rot="-5400000">
        <a:off x="4103456" y="614458"/>
        <a:ext cx="2019153" cy="1219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4E66F-715A-4CB7-8E29-6EF5C9CC2BCA}">
      <dsp:nvSpPr>
        <dsp:cNvPr id="0" name=""/>
        <dsp:cNvSpPr/>
      </dsp:nvSpPr>
      <dsp:spPr>
        <a:xfrm>
          <a:off x="0" y="561662"/>
          <a:ext cx="5112568" cy="2045027"/>
        </a:xfrm>
        <a:prstGeom prst="leftRightRibb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0C04C-F01E-4F5F-8628-723A8ABE1721}">
      <dsp:nvSpPr>
        <dsp:cNvPr id="0" name=""/>
        <dsp:cNvSpPr/>
      </dsp:nvSpPr>
      <dsp:spPr>
        <a:xfrm>
          <a:off x="613508" y="919542"/>
          <a:ext cx="1687147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>
        <a:off x="613508" y="919542"/>
        <a:ext cx="1687147" cy="1002063"/>
      </dsp:txXfrm>
    </dsp:sp>
    <dsp:sp modelId="{8F017FFF-A3A8-4D04-B340-F9F312BC8BB8}">
      <dsp:nvSpPr>
        <dsp:cNvPr id="0" name=""/>
        <dsp:cNvSpPr/>
      </dsp:nvSpPr>
      <dsp:spPr>
        <a:xfrm>
          <a:off x="2556284" y="1246746"/>
          <a:ext cx="1993901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>
        <a:off x="2556284" y="1246746"/>
        <a:ext cx="1993901" cy="1002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ntykorupcja.gov.pl/ak/konflik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Bezstronność i bezinteresowność, konflikt interesów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Konflikt interesów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96752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umacniania zaufania do urzędu i do państwa.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299695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Realizacja celów partykularnych, a nie publicznych.</a:t>
            </a:r>
          </a:p>
        </p:txBody>
      </p:sp>
      <p:sp>
        <p:nvSpPr>
          <p:cNvPr id="5" name="Symbol zastępczy zawartości 5">
            <a:extLst>
              <a:ext uri="{FF2B5EF4-FFF2-40B4-BE49-F238E27FC236}">
                <a16:creationId xmlns:a16="http://schemas.microsoft.com/office/drawing/2014/main" id="{5359AE67-699C-4D93-AB8A-2D324C8A611F}"/>
              </a:ext>
            </a:extLst>
          </p:cNvPr>
          <p:cNvSpPr txBox="1">
            <a:spLocks/>
          </p:cNvSpPr>
          <p:nvPr/>
        </p:nvSpPr>
        <p:spPr>
          <a:xfrm>
            <a:off x="607598" y="5457584"/>
            <a:ext cx="8064896" cy="576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4. Może prowadzić do nadużyć i korupcji.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B91A80-D849-4C82-A183-8EFA2B22FD2F}"/>
              </a:ext>
            </a:extLst>
          </p:cNvPr>
          <p:cNvSpPr txBox="1">
            <a:spLocks/>
          </p:cNvSpPr>
          <p:nvPr/>
        </p:nvSpPr>
        <p:spPr>
          <a:xfrm>
            <a:off x="607598" y="3645024"/>
            <a:ext cx="8284882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3000" dirty="0"/>
              <a:t>3. </a:t>
            </a:r>
            <a:r>
              <a:rPr lang="pl-PL" sz="3300" dirty="0"/>
              <a:t>Ryzyko negatywnych konsekwencji</a:t>
            </a:r>
          </a:p>
          <a:p>
            <a:pPr lvl="1"/>
            <a:r>
              <a:rPr lang="pl-PL" sz="2800" dirty="0"/>
              <a:t>dla urzędu – materialnych, wizerunkowych, prawnych itp.</a:t>
            </a:r>
          </a:p>
          <a:p>
            <a:pPr lvl="1"/>
            <a:r>
              <a:rPr lang="pl-PL" sz="2800" dirty="0"/>
              <a:t>dla członka korpusu s.c. – wizerunkowych, prawnych itp. </a:t>
            </a:r>
          </a:p>
          <a:p>
            <a:pPr lvl="1"/>
            <a:r>
              <a:rPr lang="pl-PL" sz="2800" dirty="0"/>
              <a:t>dla korpusu s.c. – wizerunkowych itp.</a:t>
            </a:r>
          </a:p>
        </p:txBody>
      </p:sp>
    </p:spTree>
    <p:extLst>
      <p:ext uri="{BB962C8B-B14F-4D97-AF65-F5344CB8AC3E}">
        <p14:creationId xmlns:p14="http://schemas.microsoft.com/office/powerpoint/2010/main" val="34935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2" y="1141206"/>
            <a:ext cx="770485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376092"/>
                </a:solidFill>
              </a:rPr>
              <a:t>Zasady ogólne</a:t>
            </a:r>
            <a:r>
              <a:rPr lang="pl-PL" sz="2800" dirty="0"/>
              <a:t>:</a:t>
            </a: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Członek korpusu służby cywilnej przy wykonywaniu obowiązków służbowych </a:t>
            </a:r>
            <a:r>
              <a:rPr lang="pl-PL" sz="2400" b="1" dirty="0">
                <a:solidFill>
                  <a:srgbClr val="376092"/>
                </a:solidFill>
              </a:rPr>
              <a:t>nie może kierować się interesem jednostkowym lub grupowym</a:t>
            </a:r>
            <a:r>
              <a:rPr lang="pl-PL" sz="2400" dirty="0"/>
              <a:t>. </a:t>
            </a:r>
          </a:p>
          <a:p>
            <a:pPr lvl="1" algn="r">
              <a:spcAft>
                <a:spcPts val="600"/>
              </a:spcAft>
            </a:pPr>
            <a:r>
              <a:rPr lang="pl-PL" dirty="0"/>
              <a:t>Art. 78 ust. 1 ustawy o służbie cywilnej </a:t>
            </a:r>
          </a:p>
          <a:p>
            <a:pPr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Zasada bezstronności wyraża się w szczególności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w </a:t>
            </a:r>
            <a:r>
              <a:rPr lang="pl-PL" sz="2400" b="1" dirty="0">
                <a:solidFill>
                  <a:srgbClr val="376092"/>
                </a:solidFill>
              </a:rPr>
              <a:t>niedopuszczaniu do podejrzeń o konflikt między interesem publicznym i prywatnym,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b="1" dirty="0">
                <a:solidFill>
                  <a:srgbClr val="376092"/>
                </a:solidFill>
              </a:rPr>
              <a:t>jednakowym traktowaniu </a:t>
            </a:r>
            <a:r>
              <a:rPr lang="pl-PL" sz="2400" dirty="0"/>
              <a:t>wszystkich uczestników w prowadzonych sprawach</a:t>
            </a:r>
            <a:endParaRPr lang="pl-PL" sz="2400" b="1" dirty="0">
              <a:solidFill>
                <a:srgbClr val="376092"/>
              </a:solidFill>
            </a:endParaRPr>
          </a:p>
          <a:p>
            <a:pPr lvl="1" algn="r">
              <a:spcAft>
                <a:spcPts val="600"/>
              </a:spcAft>
            </a:pPr>
            <a:r>
              <a:rPr lang="pl-PL" dirty="0"/>
              <a:t>§ 18 pkt 1 i 3 Zarządzenia nr 70 PRM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719572" y="5661248"/>
            <a:ext cx="7704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</a:t>
            </a:r>
            <a:r>
              <a:rPr lang="pl-PL" sz="2800" b="1" dirty="0">
                <a:solidFill>
                  <a:srgbClr val="376092"/>
                </a:solidFill>
              </a:rPr>
              <a:t> dyscyplinarna</a:t>
            </a:r>
          </a:p>
        </p:txBody>
      </p:sp>
    </p:spTree>
    <p:extLst>
      <p:ext uri="{BB962C8B-B14F-4D97-AF65-F5344CB8AC3E}">
        <p14:creationId xmlns:p14="http://schemas.microsoft.com/office/powerpoint/2010/main" val="1114701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51481"/>
            <a:ext cx="77048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Regulacje szczegółowe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Ograniczenia i zgody dot. </a:t>
            </a:r>
            <a:r>
              <a:rPr lang="pl-PL" sz="2400" b="1" dirty="0">
                <a:solidFill>
                  <a:srgbClr val="376092"/>
                </a:solidFill>
              </a:rPr>
              <a:t>zarobkowania</a:t>
            </a:r>
            <a:r>
              <a:rPr lang="pl-PL" sz="2400" b="1" dirty="0"/>
              <a:t> </a:t>
            </a:r>
            <a:r>
              <a:rPr lang="pl-PL" sz="2400" dirty="0"/>
              <a:t>oraz </a:t>
            </a:r>
            <a:r>
              <a:rPr lang="pl-PL" sz="2400" b="1" dirty="0">
                <a:solidFill>
                  <a:srgbClr val="376092"/>
                </a:solidFill>
              </a:rPr>
              <a:t>podległości</a:t>
            </a:r>
          </a:p>
          <a:p>
            <a:pPr algn="r">
              <a:spcAft>
                <a:spcPts val="600"/>
              </a:spcAft>
            </a:pPr>
            <a:r>
              <a:rPr lang="pl-PL" dirty="0"/>
              <a:t>(art. 79 i 80 ustawy o s.c., Zarządzenie nr 70)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Wytyczne w sprawie </a:t>
            </a:r>
            <a:r>
              <a:rPr lang="pl-PL" sz="2400" b="1" dirty="0">
                <a:solidFill>
                  <a:srgbClr val="376092"/>
                </a:solidFill>
              </a:rPr>
              <a:t>bezstronności, bezinteresowności, służby publicznej</a:t>
            </a:r>
            <a:r>
              <a:rPr lang="pl-PL" sz="2400" dirty="0"/>
              <a:t>. 	          </a:t>
            </a:r>
            <a:r>
              <a:rPr lang="pl-PL" dirty="0"/>
              <a:t>(§ 4 i § 18 Zarządzenia nr 70 PRM)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dirty="0"/>
              <a:t>Zasady </a:t>
            </a:r>
            <a:r>
              <a:rPr lang="pl-PL" sz="2400" b="1" dirty="0">
                <a:solidFill>
                  <a:srgbClr val="376092"/>
                </a:solidFill>
              </a:rPr>
              <a:t>wyłączania pracownika </a:t>
            </a:r>
          </a:p>
          <a:p>
            <a:pPr marL="0" lvl="1" algn="r">
              <a:spcAft>
                <a:spcPts val="600"/>
              </a:spcAft>
            </a:pPr>
            <a:r>
              <a:rPr lang="pl-PL" dirty="0"/>
              <a:t>	        (m.in. Prawo zamówień publicznych, Kpa)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Ograniczenia</a:t>
            </a:r>
            <a:r>
              <a:rPr lang="pl-PL" sz="2400" dirty="0"/>
              <a:t> w posiadaniu udziałów i akcji, zasiadaniu w zarządach i radach nadzorczych, prowadzeniu działalności gospodarczej </a:t>
            </a:r>
          </a:p>
          <a:p>
            <a:pPr marL="0" lvl="1" algn="r"/>
            <a:r>
              <a:rPr lang="pl-PL" dirty="0"/>
              <a:t>(ustawa o ograniczeniu prowadzenia działalności gospodarczej przez osoby pełniące funkcje publiczne)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0" y="573325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 </a:t>
            </a:r>
            <a:r>
              <a:rPr lang="pl-PL" sz="2800" b="1" dirty="0">
                <a:solidFill>
                  <a:srgbClr val="376092"/>
                </a:solidFill>
              </a:rPr>
              <a:t>dyscyplinarna i karna</a:t>
            </a:r>
          </a:p>
        </p:txBody>
      </p:sp>
    </p:spTree>
    <p:extLst>
      <p:ext uri="{BB962C8B-B14F-4D97-AF65-F5344CB8AC3E}">
        <p14:creationId xmlns:p14="http://schemas.microsoft.com/office/powerpoint/2010/main" val="2849005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1088" y="702823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69" y="1216749"/>
            <a:ext cx="770485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376092"/>
                </a:solidFill>
              </a:rPr>
              <a:t>Regulacje wewnętrzne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uzupełniają luki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rozwijają procedury ustawowe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najczęstsze obszary i rozwiązania: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-2" y="5517232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 </a:t>
            </a:r>
            <a:r>
              <a:rPr lang="pl-PL" sz="2800" b="1" dirty="0">
                <a:solidFill>
                  <a:srgbClr val="376092"/>
                </a:solidFill>
              </a:rPr>
              <a:t>dyscyplinarna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55164BB-B496-471D-BF88-14C9279421A5}"/>
              </a:ext>
            </a:extLst>
          </p:cNvPr>
          <p:cNvSpPr/>
          <p:nvPr/>
        </p:nvSpPr>
        <p:spPr>
          <a:xfrm>
            <a:off x="645096" y="3078797"/>
            <a:ext cx="7812864" cy="135421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zamówienia, dotacje, rekrutacje, konkursy itp.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zasady kontaktów z klientami i interesariuszami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deklaracje konfliktu interesów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EA1F80D8-7DDC-42F0-AD1B-E9771BC3D072}"/>
              </a:ext>
            </a:extLst>
          </p:cNvPr>
          <p:cNvSpPr/>
          <p:nvPr/>
        </p:nvSpPr>
        <p:spPr>
          <a:xfrm>
            <a:off x="179512" y="4725144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Doradcy ds. etyki </a:t>
            </a:r>
          </a:p>
        </p:txBody>
      </p:sp>
    </p:spTree>
    <p:extLst>
      <p:ext uri="{BB962C8B-B14F-4D97-AF65-F5344CB8AC3E}">
        <p14:creationId xmlns:p14="http://schemas.microsoft.com/office/powerpoint/2010/main" val="3996542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692696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03547" y="4885512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dopiero podejmowanie czynności służbowych </a:t>
            </a:r>
          </a:p>
          <a:p>
            <a:pPr algn="ctr"/>
            <a:r>
              <a:rPr lang="pl-PL" sz="2400" dirty="0"/>
              <a:t>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204635"/>
            <a:ext cx="781286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W niektórych przypadkach określono procedury.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W pozostałych </a:t>
            </a:r>
            <a:r>
              <a:rPr lang="pl-PL" sz="2800" b="1" dirty="0">
                <a:solidFill>
                  <a:srgbClr val="376092"/>
                </a:solidFill>
              </a:rPr>
              <a:t>stosujemy zasady ogólne</a:t>
            </a:r>
            <a:r>
              <a:rPr lang="pl-PL" sz="2800" dirty="0"/>
              <a:t>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Sprawdź w zasadach s.c. i zasadach etyki korpusu s.c.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Poradź się koleżanki lub kolegi – spojrzenie z zewnątrz jest bardziej obiektywne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Skonsultuj się z doradcą ds. etyki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Poinformuj o wątpliwościach przełożonego </a:t>
            </a:r>
          </a:p>
          <a:p>
            <a:pPr lvl="1">
              <a:spcAft>
                <a:spcPts val="600"/>
              </a:spcAft>
            </a:pPr>
            <a:r>
              <a:rPr lang="pl-PL" sz="2400" dirty="0"/>
              <a:t>	(dajesz mu szansę oceny i podjęcia decyzji)</a:t>
            </a:r>
          </a:p>
        </p:txBody>
      </p:sp>
    </p:spTree>
    <p:extLst>
      <p:ext uri="{BB962C8B-B14F-4D97-AF65-F5344CB8AC3E}">
        <p14:creationId xmlns:p14="http://schemas.microsoft.com/office/powerpoint/2010/main" val="178618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74531"/>
            <a:ext cx="7920880" cy="758984"/>
          </a:xfrm>
        </p:spPr>
        <p:txBody>
          <a:bodyPr/>
          <a:lstStyle/>
          <a:p>
            <a:r>
              <a:rPr lang="pl-PL" dirty="0"/>
              <a:t>Konflikt interesów – lektura uzupełniająca</a:t>
            </a:r>
          </a:p>
        </p:txBody>
      </p:sp>
      <p:pic>
        <p:nvPicPr>
          <p:cNvPr id="12" name="Obraz 11" descr="Na okładce widoczne jest logo Rządowego Programu Przeciwdziałania Korupcji oraz obrazek przedstawiający ręce przeciągające linę. " title="Okładka poradnika dla pracowników administracji rządowej pt. &quot;Konflikt interesów. Czym jest i jak go unikać?&quot;">
            <a:extLst>
              <a:ext uri="{FF2B5EF4-FFF2-40B4-BE49-F238E27FC236}">
                <a16:creationId xmlns:a16="http://schemas.microsoft.com/office/drawing/2014/main" id="{765C400D-0BDF-4414-B4D8-D8B7020C4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3163510" cy="44644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CBD7C901-E84E-45FE-9503-56352467C253}"/>
              </a:ext>
            </a:extLst>
          </p:cNvPr>
          <p:cNvSpPr/>
          <p:nvPr/>
        </p:nvSpPr>
        <p:spPr>
          <a:xfrm>
            <a:off x="4111887" y="2017405"/>
            <a:ext cx="4494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dirty="0">
                <a:solidFill>
                  <a:srgbClr val="376092"/>
                </a:solidFill>
                <a:hlinkClick r:id="rId3"/>
              </a:rPr>
              <a:t>http://antykorupcja.gov.pl/konflikt</a:t>
            </a:r>
            <a:endParaRPr lang="pl-PL" sz="2400" dirty="0">
              <a:solidFill>
                <a:srgbClr val="376092"/>
              </a:solidFill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CE35685-E756-4656-9B25-6DE6D3C686E9}"/>
              </a:ext>
            </a:extLst>
          </p:cNvPr>
          <p:cNvSpPr txBox="1"/>
          <p:nvPr/>
        </p:nvSpPr>
        <p:spPr>
          <a:xfrm>
            <a:off x="4139952" y="145320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Strony 3–19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4111886" y="3362144"/>
            <a:ext cx="4636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1 stycznia 2021 r. weszła w życie ustawa Prawo zamówień publicznych </a:t>
            </a:r>
            <a:endParaRPr lang="pl-PL" sz="2400" dirty="0" smtClean="0"/>
          </a:p>
          <a:p>
            <a:endParaRPr lang="pl-PL" sz="2400" dirty="0" smtClean="0"/>
          </a:p>
          <a:p>
            <a:r>
              <a:rPr lang="pl-PL" sz="2400" dirty="0" smtClean="0"/>
              <a:t>Ustawa </a:t>
            </a:r>
            <a:r>
              <a:rPr lang="pl-PL" sz="2400" dirty="0"/>
              <a:t>wprowadza pojęcie „konfliktu interesów</a:t>
            </a:r>
            <a:r>
              <a:rPr lang="pl-PL" sz="2400" dirty="0" smtClean="0"/>
              <a:t>”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08403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Oceń sytuację pod kątem rzeczywistego, potencjalnego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i postrzeganego konfliktu interesów.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1" y="2320717"/>
            <a:ext cx="770485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/>
              <a:t>Urząd otrzymał zaproszenie od producenta oprogramowania, którego używa urząd, na bezpłatne szkolenie z nowych wersji i opcjonalnych dodatków, które można dokupić. Szkolenie odbywa się w tej samej miejscowości, przewidziany jest drobny catering (napoje, ciasteczka). 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dyrektor departamentu informatyki może wysłać swoich pracowników na takie szkolenie? Czy pod pewnymi warunkami?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odpowiedź może zależeć od tego, czy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delegowani informatycy uczestniczą w komisjach przetargowych?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trwa lub jest przewidziany przetarg na oprogramowanie tego typu?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innych czynników?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68308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Oceń sytuację  z punktu widzenia rzeczywistego, potencjalnego i postrzeganego konfliktu interesów.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1" y="2320717"/>
            <a:ext cx="770485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/>
              <a:t>Jak w ćwiczeniu nr 1, ale: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szkolenie odbywa się w hotelu w innej miejscowości (koszt przejazdu i zakwaterowania pokrywa delegujący urząd),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przewidziany jest catering i obiad,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Po szkoleniu, w godzinach wieczornych, przewidziany jest program kulturalno-rozrywkowy, którego koszty pokrywa producent.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dyrektor departamentu informatyki może wysłać swoich pracowników na takie szkolenie? Może pod pewnymi warunkami?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informatycy mogą wziąć udział w takim szkoleniu prywatnie (dzień urlopu, samodzielne pokrycie kosztów przejazdu i hotelu)?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A gdyby szkolenie było odpłatne i przewidywało rozrywkę w programie?</a:t>
            </a:r>
          </a:p>
        </p:txBody>
      </p:sp>
    </p:spTree>
    <p:extLst>
      <p:ext uri="{BB962C8B-B14F-4D97-AF65-F5344CB8AC3E}">
        <p14:creationId xmlns:p14="http://schemas.microsoft.com/office/powerpoint/2010/main" val="73303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title="Tło: wizerunek gazety">
            <a:extLst>
              <a:ext uri="{FF2B5EF4-FFF2-40B4-BE49-F238E27FC236}">
                <a16:creationId xmlns:a16="http://schemas.microsoft.com/office/drawing/2014/main" id="{4254FB16-32AA-44FD-BCBF-59CC30FDA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92696"/>
            <a:ext cx="7056784" cy="607545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BF61FA8D-4474-4250-930F-F50D46E56451}"/>
              </a:ext>
            </a:extLst>
          </p:cNvPr>
          <p:cNvSpPr txBox="1"/>
          <p:nvPr/>
        </p:nvSpPr>
        <p:spPr>
          <a:xfrm>
            <a:off x="1394132" y="2849796"/>
            <a:ext cx="1435402" cy="1992247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W urzędzie X znalazł nową pracę  siostrzeniec kierownika.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A753BCD-93CF-4EDE-88B8-E5F3A104BE4A}"/>
              </a:ext>
            </a:extLst>
          </p:cNvPr>
          <p:cNvSpPr txBox="1"/>
          <p:nvPr/>
        </p:nvSpPr>
        <p:spPr>
          <a:xfrm>
            <a:off x="1403648" y="4842331"/>
            <a:ext cx="3096344" cy="1728191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Milionową dotację otrzymało stowarzyszenie, którego członkiem jest dyrektor departamentu od dotacji. 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923B20D-292D-4985-886F-88FBC7E3DB16}"/>
              </a:ext>
            </a:extLst>
          </p:cNvPr>
          <p:cNvSpPr txBox="1"/>
          <p:nvPr/>
        </p:nvSpPr>
        <p:spPr>
          <a:xfrm>
            <a:off x="4499992" y="4842043"/>
            <a:ext cx="3168352" cy="1728479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Dealer użyczył do prywatnego testowania nowy model samochodu naczelnikowi zarządzającemu flotą pojazdów w urzędzie X.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331E1006-1F6F-4D52-A347-0874B8765817}"/>
              </a:ext>
            </a:extLst>
          </p:cNvPr>
          <p:cNvSpPr txBox="1"/>
          <p:nvPr/>
        </p:nvSpPr>
        <p:spPr>
          <a:xfrm>
            <a:off x="6021676" y="2609795"/>
            <a:ext cx="1656184" cy="2232248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Urzędnik s.c. posiada dozwolone ilości akcji spółki, której sprawami służbowo się zajmuje.</a:t>
            </a:r>
          </a:p>
        </p:txBody>
      </p:sp>
    </p:spTree>
    <p:extLst>
      <p:ext uri="{BB962C8B-B14F-4D97-AF65-F5344CB8AC3E}">
        <p14:creationId xmlns:p14="http://schemas.microsoft.com/office/powerpoint/2010/main" val="278063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35148"/>
            <a:ext cx="7920880" cy="758984"/>
          </a:xfrm>
        </p:spPr>
        <p:txBody>
          <a:bodyPr/>
          <a:lstStyle/>
          <a:p>
            <a:r>
              <a:rPr lang="pl-PL" dirty="0"/>
              <a:t>Bezinteresowność i bezstronność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Zasada bezinteresowności</a:t>
            </a:r>
            <a:r>
              <a:rPr lang="pl-PL" dirty="0"/>
              <a:t>: </a:t>
            </a:r>
          </a:p>
          <a:p>
            <a:pPr marL="0" indent="0">
              <a:buNone/>
            </a:pPr>
            <a:r>
              <a:rPr lang="pl-PL" sz="2400" dirty="0"/>
              <a:t>Przy wykonywaniu czynności służbowych </a:t>
            </a:r>
            <a:r>
              <a:rPr lang="pl-PL" sz="2400" b="1" dirty="0">
                <a:solidFill>
                  <a:srgbClr val="376092"/>
                </a:solidFill>
              </a:rPr>
              <a:t>nie jestem interesowny</a:t>
            </a:r>
            <a:r>
              <a:rPr lang="pl-PL" sz="2400" dirty="0"/>
              <a:t>. </a:t>
            </a:r>
          </a:p>
          <a:p>
            <a:pPr marL="0" indent="0">
              <a:buNone/>
            </a:pPr>
            <a:r>
              <a:rPr lang="pl-PL" sz="2400" dirty="0"/>
              <a:t>Nie wykorzystuję swojej pozycji dla przysporzenia korzyści sobie, swojej rodzinie, przyjaciołom, znajomym czy grupie. 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7920880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Zasada bezstronności</a:t>
            </a:r>
            <a:r>
              <a:rPr lang="pl-PL" dirty="0"/>
              <a:t>: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Sprawy służbowe załatwiam </a:t>
            </a:r>
            <a:r>
              <a:rPr lang="pl-PL" sz="2400" b="1" dirty="0">
                <a:solidFill>
                  <a:srgbClr val="376092"/>
                </a:solidFill>
              </a:rPr>
              <a:t>bez osobistych preferencji </a:t>
            </a:r>
            <a:r>
              <a:rPr lang="pl-PL" sz="2400" dirty="0"/>
              <a:t>dla którejkolwiek ze stron.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Stosuję zasady równego traktowania i uczciwej konkurencji.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14245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W sektorze publicznym </a:t>
            </a:r>
          </a:p>
          <a:p>
            <a:pPr marL="0" indent="0" algn="ctr">
              <a:buNone/>
            </a:pPr>
            <a:r>
              <a:rPr lang="pl-PL" dirty="0"/>
              <a:t>to konflikt między interesem</a:t>
            </a:r>
          </a:p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publicznym a prywatnym</a:t>
            </a:r>
            <a:r>
              <a:rPr lang="pl-PL" dirty="0"/>
              <a:t> </a:t>
            </a:r>
          </a:p>
          <a:p>
            <a:pPr lvl="1"/>
            <a:endParaRPr lang="pl-PL" sz="2800" dirty="0"/>
          </a:p>
          <a:p>
            <a:pPr lvl="1"/>
            <a:endParaRPr lang="pl-PL" sz="2800" dirty="0"/>
          </a:p>
        </p:txBody>
      </p:sp>
      <p:graphicFrame>
        <p:nvGraphicFramePr>
          <p:cNvPr id="3" name="Diagram 2" descr="Po środku znajduje się wizerunek człowieka, a po jego prawej i lewej stronie - dwie strzałki skierowane w jego stronę. Na jednej strzałce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472E1E91-FB83-4AD8-8C16-5D54F57116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2124929"/>
              </p:ext>
            </p:extLst>
          </p:nvPr>
        </p:nvGraphicFramePr>
        <p:xfrm>
          <a:off x="1547664" y="3352583"/>
          <a:ext cx="612068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a 6" descr="Użytkownik">
            <a:extLst>
              <a:ext uri="{FF2B5EF4-FFF2-40B4-BE49-F238E27FC236}">
                <a16:creationId xmlns:a16="http://schemas.microsoft.com/office/drawing/2014/main" id="{91DFCE43-EDF4-420D-B97F-7C8908410B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14800" y="40879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2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Interes prywatny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osobisty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rodzinny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grupowy (przyjaciele, znajomi, grupa zawodowa, religijna, etniczna, polityczna, hobbystyczna itp.) </a:t>
            </a:r>
          </a:p>
          <a:p>
            <a:pPr lvl="1"/>
            <a:endParaRPr lang="pl-PL" sz="2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11560" y="3645024"/>
            <a:ext cx="7920880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Interes publiczny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narodu (obywateli RP), społeczeństwa, podatników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państwa, skarbu państwa, państwa prawnego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publicznego pracodawcy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kiedy występuje?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755576" y="4365104"/>
            <a:ext cx="7776864" cy="18722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2400" dirty="0"/>
              <a:t>… ale czasami określony sposób załatwienia sprawy </a:t>
            </a:r>
          </a:p>
          <a:p>
            <a:pPr marL="0" indent="0" algn="r">
              <a:buNone/>
            </a:pPr>
            <a:r>
              <a:rPr lang="pl-PL" sz="2400" dirty="0"/>
              <a:t>może </a:t>
            </a:r>
            <a:r>
              <a:rPr lang="pl-PL" sz="2400" u="sng" dirty="0"/>
              <a:t>wpływać na nasz interes prywatny</a:t>
            </a:r>
          </a:p>
          <a:p>
            <a:pPr marL="0" indent="0" algn="r">
              <a:buNone/>
            </a:pPr>
            <a:r>
              <a:rPr lang="pl-PL" sz="2400" dirty="0"/>
              <a:t>albo nasz udział może wywoływać</a:t>
            </a:r>
          </a:p>
          <a:p>
            <a:pPr marL="0" indent="0" algn="r">
              <a:buNone/>
            </a:pPr>
            <a:r>
              <a:rPr lang="pl-PL" sz="2400" dirty="0"/>
              <a:t> </a:t>
            </a:r>
            <a:r>
              <a:rPr lang="pl-PL" sz="2400" u="sng" dirty="0"/>
              <a:t>wrażenie osobistych preferencji</a:t>
            </a:r>
            <a:r>
              <a:rPr lang="pl-PL" sz="2400" dirty="0"/>
              <a:t> dla jednej ze stron.  </a:t>
            </a:r>
          </a:p>
        </p:txBody>
      </p:sp>
      <p:graphicFrame>
        <p:nvGraphicFramePr>
          <p:cNvPr id="5" name="Diagram 4" descr="Dwie połączone ze sobą strzałki skierowane w przeciwne strony. Na jednej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259BED67-B355-45BE-9724-F5D6F561C6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1853121"/>
              </p:ext>
            </p:extLst>
          </p:nvPr>
        </p:nvGraphicFramePr>
        <p:xfrm>
          <a:off x="2051721" y="1628800"/>
          <a:ext cx="511256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AE80C272-1A48-4192-8FB5-8CF0292B1789}"/>
              </a:ext>
            </a:extLst>
          </p:cNvPr>
          <p:cNvSpPr txBox="1">
            <a:spLocks/>
          </p:cNvSpPr>
          <p:nvPr/>
        </p:nvSpPr>
        <p:spPr>
          <a:xfrm>
            <a:off x="755576" y="1196752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sz="2400" dirty="0"/>
              <a:t>Wykonując obowiązki służbowe,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powinniśmy kierować się interesem publicznym…</a:t>
            </a:r>
          </a:p>
        </p:txBody>
      </p:sp>
    </p:spTree>
    <p:extLst>
      <p:ext uri="{BB962C8B-B14F-4D97-AF65-F5344CB8AC3E}">
        <p14:creationId xmlns:p14="http://schemas.microsoft.com/office/powerpoint/2010/main" val="1186168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70558"/>
            <a:ext cx="7920880" cy="758984"/>
          </a:xfrm>
        </p:spPr>
        <p:txBody>
          <a:bodyPr/>
          <a:lstStyle/>
          <a:p>
            <a:r>
              <a:rPr lang="pl-PL" dirty="0"/>
              <a:t>Konflikt interesów – co z nim robić?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13254" y="4869160"/>
            <a:ext cx="7920880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+mj-lt"/>
              <a:buNone/>
            </a:pPr>
            <a:r>
              <a:rPr lang="pl-PL" dirty="0">
                <a:solidFill>
                  <a:schemeClr val="bg1"/>
                </a:solidFill>
              </a:rPr>
              <a:t>Konfliktu interesów </a:t>
            </a:r>
            <a:r>
              <a:rPr lang="pl-PL" b="1" dirty="0">
                <a:solidFill>
                  <a:schemeClr val="bg1"/>
                </a:solidFill>
              </a:rPr>
              <a:t>należy </a:t>
            </a:r>
            <a:r>
              <a:rPr lang="pl-PL" b="1" u="sng" dirty="0">
                <a:solidFill>
                  <a:schemeClr val="bg1"/>
                </a:solidFill>
              </a:rPr>
              <a:t>unikać</a:t>
            </a:r>
            <a:r>
              <a:rPr lang="pl-PL" b="1" dirty="0">
                <a:solidFill>
                  <a:schemeClr val="bg1"/>
                </a:solidFill>
              </a:rPr>
              <a:t>!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CF17855-D941-4B74-962E-6B274EC67006}"/>
              </a:ext>
            </a:extLst>
          </p:cNvPr>
          <p:cNvSpPr/>
          <p:nvPr/>
        </p:nvSpPr>
        <p:spPr>
          <a:xfrm>
            <a:off x="791580" y="1751564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Propozycje?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79A5828-B4AE-42C9-A7DD-C76CB73DB490}"/>
              </a:ext>
            </a:extLst>
          </p:cNvPr>
          <p:cNvSpPr/>
          <p:nvPr/>
        </p:nvSpPr>
        <p:spPr>
          <a:xfrm>
            <a:off x="611560" y="271882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Wykorzenienie interesu prywatnego w korpusie s.c.?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69EFAD0-4CE5-4285-82A1-E37843E83220}"/>
              </a:ext>
            </a:extLst>
          </p:cNvPr>
          <p:cNvSpPr/>
          <p:nvPr/>
        </p:nvSpPr>
        <p:spPr>
          <a:xfrm>
            <a:off x="611560" y="3266981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Posiadanie interesu prywatnego jest całkowicie naturalne.</a:t>
            </a:r>
          </a:p>
        </p:txBody>
      </p:sp>
    </p:spTree>
    <p:extLst>
      <p:ext uri="{BB962C8B-B14F-4D97-AF65-F5344CB8AC3E}">
        <p14:creationId xmlns:p14="http://schemas.microsoft.com/office/powerpoint/2010/main" val="2326105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konfliktu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występuje obecnie w konkretnej sprawie / postępowaniu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wyłączyć się (zostać wyłączonym) z udziału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11560" y="2589630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zakłócać bezstronność w przyszłości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nie należy zaciągać długów wdzięczności, zwłaszcza wobec potencjalnych klientów i interesariuszy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inni wątpią w naszą bezstronność / bezinteresowność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zachować dystans i równe traktowanie </a:t>
            </a:r>
            <a:r>
              <a:rPr lang="pl-PL" sz="2400"/>
              <a:t>klientów       </a:t>
            </a:r>
            <a:r>
              <a:rPr lang="pl-PL" sz="2400" dirty="0"/>
              <a:t> </a:t>
            </a:r>
            <a:r>
              <a:rPr lang="pl-PL" sz="2400"/>
              <a:t>i </a:t>
            </a:r>
            <a:r>
              <a:rPr lang="pl-PL" sz="2400" dirty="0"/>
              <a:t>interesariuszy, unikać nepotyzmu i kumoterstwa</a:t>
            </a:r>
          </a:p>
        </p:txBody>
      </p:sp>
    </p:spTree>
    <p:extLst>
      <p:ext uri="{BB962C8B-B14F-4D97-AF65-F5344CB8AC3E}">
        <p14:creationId xmlns:p14="http://schemas.microsoft.com/office/powerpoint/2010/main" val="77388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6497" y="553959"/>
            <a:ext cx="7920880" cy="758984"/>
          </a:xfrm>
        </p:spPr>
        <p:txBody>
          <a:bodyPr/>
          <a:lstStyle/>
          <a:p>
            <a:r>
              <a:rPr lang="pl-PL" dirty="0"/>
              <a:t>Typowe źródła konfliktu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5"/>
            <a:ext cx="7920880" cy="16536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Prezenty, świadczenia niematerialne, przysługi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Brak podstaw prawnych do przyjmowania (poza służbą zagraniczną)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Od klientów i interesariuszy – nawet drobne wywołują konflikt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Prezenty protokolarne (wizyty itp.) powinny przejść na własność urzędu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11560" y="2825630"/>
            <a:ext cx="79208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Dodatkowe zarobkowanie, także najbliższych</a:t>
            </a:r>
            <a:r>
              <a:rPr lang="pl-PL" dirty="0"/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Na rzecz obecnych klientów i interesariuszy – wywołuje rzeczywisty KI Na rzecz potencjalnych – wywołuje potencjalny KI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169050"/>
            <a:ext cx="7920880" cy="2140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Relacje rodzinne, towarzyskie, byłe zawodowe</a:t>
            </a:r>
            <a:r>
              <a:rPr lang="pl-PL" dirty="0"/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Z obecnymi i potencjalnymi klientami i interesariuszami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Z byłymi koleżankami / kolegami w biznesie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Relacje i powiązania z byłymi pracodawcami, partnerami itp.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Także relacje niezarobkowe (społeczne itp.)</a:t>
            </a:r>
          </a:p>
        </p:txBody>
      </p:sp>
    </p:spTree>
    <p:extLst>
      <p:ext uri="{BB962C8B-B14F-4D97-AF65-F5344CB8AC3E}">
        <p14:creationId xmlns:p14="http://schemas.microsoft.com/office/powerpoint/2010/main" val="20095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1590</TotalTime>
  <Words>1041</Words>
  <Application>Microsoft Office PowerPoint</Application>
  <PresentationFormat>Pokaz na ekranie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Motyw pakietu Office</vt:lpstr>
      <vt:lpstr>Bezstronność i bezinteresowność, konflikt interesów</vt:lpstr>
      <vt:lpstr>Prezentacja programu PowerPoint</vt:lpstr>
      <vt:lpstr>Bezinteresowność i bezstronność</vt:lpstr>
      <vt:lpstr>Konflikt interesów – czym jest?</vt:lpstr>
      <vt:lpstr>Konflikt interesów – czym jest?</vt:lpstr>
      <vt:lpstr>Konflikt interesów – kiedy występuje?</vt:lpstr>
      <vt:lpstr>Konflikt interesów – co z nim robić?</vt:lpstr>
      <vt:lpstr>Rodzaje konfliktu interesów</vt:lpstr>
      <vt:lpstr>Typowe źródła konfliktu interesów</vt:lpstr>
      <vt:lpstr>Konflikt interesów – skutki</vt:lpstr>
      <vt:lpstr>Konflikt interesów – przepisy 1</vt:lpstr>
      <vt:lpstr>Konflikt interesów – przepisy 2</vt:lpstr>
      <vt:lpstr>Konflikt interesów – przepisy 3</vt:lpstr>
      <vt:lpstr>Konflikt interesów – jak sobie radzić?</vt:lpstr>
      <vt:lpstr>Konflikt interesów – lektura uzupełniająca</vt:lpstr>
      <vt:lpstr>Konflikt interesów – ćwiczenie 1</vt:lpstr>
      <vt:lpstr>Konflikt interesów – ćwiczenie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123</cp:revision>
  <dcterms:created xsi:type="dcterms:W3CDTF">2017-10-06T10:47:42Z</dcterms:created>
  <dcterms:modified xsi:type="dcterms:W3CDTF">2023-07-19T11:43:16Z</dcterms:modified>
</cp:coreProperties>
</file>